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</p:sldMasterIdLst>
  <p:notesMasterIdLst>
    <p:notesMasterId r:id="rId16"/>
  </p:notesMasterIdLst>
  <p:handoutMasterIdLst>
    <p:handoutMasterId r:id="rId17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70" r:id="rId11"/>
    <p:sldId id="266" r:id="rId12"/>
    <p:sldId id="267" r:id="rId13"/>
    <p:sldId id="268" r:id="rId14"/>
    <p:sldId id="271" r:id="rId15"/>
  </p:sldIdLst>
  <p:sldSz cx="9144000" cy="6858000" type="screen4x3"/>
  <p:notesSz cx="6799263" cy="9929813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99"/>
    <a:srgbClr val="990033"/>
    <a:srgbClr val="E6E6E6"/>
    <a:srgbClr val="62E66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896" autoAdjust="0"/>
  </p:normalViewPr>
  <p:slideViewPr>
    <p:cSldViewPr>
      <p:cViewPr varScale="1">
        <p:scale>
          <a:sx n="105" d="100"/>
          <a:sy n="105" d="100"/>
        </p:scale>
        <p:origin x="1794" y="1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51342" y="0"/>
            <a:ext cx="2946347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CD7EE0-8C28-4A13-B6FC-7B13056AAE8E}" type="datetime1">
              <a:rPr lang="zh-TW" altLang="en-US" smtClean="0"/>
              <a:t>2026/10/20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9431599"/>
            <a:ext cx="2946347" cy="496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51342" y="9431599"/>
            <a:ext cx="2946347" cy="496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1D0111-AF24-4570-8C8A-0F5E3BE7E12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26342002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1342" y="0"/>
            <a:ext cx="2946347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620B01-5758-4D9F-81E1-FE3680B08161}" type="datetime1">
              <a:rPr lang="zh-TW" altLang="en-US" smtClean="0"/>
              <a:t>2026/10/20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4113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927" y="4716661"/>
            <a:ext cx="5439410" cy="446841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431599"/>
            <a:ext cx="2946347" cy="496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1342" y="9431599"/>
            <a:ext cx="2946347" cy="496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717FDC-6D67-4317-A5D4-0D7C33FF371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5147193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111782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660673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925202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21745-AB22-4BE7-9669-EF37309C3B8B}" type="datetime1">
              <a:rPr lang="zh-TW" altLang="en-US" smtClean="0"/>
              <a:t>2026/10/20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C1676-328D-4445-AA12-B8EDD13F5941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7183F-2063-47F6-A066-664072C6163A}" type="datetime1">
              <a:rPr lang="zh-TW" altLang="en-US" smtClean="0"/>
              <a:t>2026/10/20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C1676-328D-4445-AA12-B8EDD13F5941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2C5DC-5F4B-4BDB-A29A-B4CE909BB78C}" type="datetime1">
              <a:rPr lang="zh-TW" altLang="en-US" smtClean="0"/>
              <a:t>2026/10/20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C1676-328D-4445-AA12-B8EDD13F5941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873C7-DD27-460C-844E-B0600B9192DF}" type="datetime1">
              <a:rPr lang="zh-TW" altLang="en-US" smtClean="0"/>
              <a:t>2026/10/20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C1676-328D-4445-AA12-B8EDD13F5941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zh-TW" altLang="en-US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zh-TW" altLang="en-US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260B9-A97C-4BC0-B1B1-8476BA705F72}" type="datetime1">
              <a:rPr lang="zh-TW" altLang="en-US" smtClean="0"/>
              <a:t>2026/10/20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C1676-328D-4445-AA12-B8EDD13F5941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813C4-FC1B-40BF-9881-A939A0B342DD}" type="datetime1">
              <a:rPr lang="zh-TW" altLang="en-US" smtClean="0"/>
              <a:t>2026/10/20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C1676-328D-4445-AA12-B8EDD13F5941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938EA-7E38-49AF-8DE3-492FC4ED00BD}" type="datetime1">
              <a:rPr lang="zh-TW" altLang="en-US" smtClean="0"/>
              <a:t>2026/10/20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C1676-328D-4445-AA12-B8EDD13F5941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B90CF-676A-4826-9B17-266362D3F099}" type="datetime1">
              <a:rPr lang="zh-TW" altLang="en-US" smtClean="0"/>
              <a:t>2026/10/20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1FC1676-328D-4445-AA12-B8EDD13F5941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AD9D5-4307-4F8E-A5B4-75E76BD2124A}" type="datetime1">
              <a:rPr lang="zh-TW" altLang="en-US" smtClean="0"/>
              <a:t>2026/10/20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C1676-328D-4445-AA12-B8EDD13F5941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F326F-8EB4-49A6-9C04-CC7100598BA2}" type="datetime1">
              <a:rPr lang="zh-TW" altLang="en-US" smtClean="0"/>
              <a:t>2026/10/20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C1676-328D-4445-AA12-B8EDD13F5941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30FFD-27E3-481B-B7B2-2AD06D5F7DED}" type="datetime1">
              <a:rPr lang="zh-TW" altLang="en-US" smtClean="0"/>
              <a:t>2026/10/20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C1676-328D-4445-AA12-B8EDD13F5941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DAB6D6D4-019D-46DB-A61F-23DD7D86610C}" type="datetime1">
              <a:rPr lang="zh-TW" altLang="en-US" smtClean="0"/>
              <a:t>2026/10/20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D1FC1676-328D-4445-AA12-B8EDD13F5941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m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mp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m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tmp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mp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4.tmp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字方塊 7"/>
          <p:cNvSpPr txBox="1"/>
          <p:nvPr/>
        </p:nvSpPr>
        <p:spPr>
          <a:xfrm>
            <a:off x="755576" y="692696"/>
            <a:ext cx="7632848" cy="424731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TW" altLang="en-US" sz="6000" b="1" dirty="0">
                <a:solidFill>
                  <a:srgbClr val="7030A0"/>
                </a:solidFill>
                <a:latin typeface="+mj-ea"/>
                <a:ea typeface="+mj-ea"/>
              </a:rPr>
              <a:t>慈濟大學 </a:t>
            </a:r>
            <a:endParaRPr lang="en-US" altLang="zh-TW" sz="6000" b="1" dirty="0">
              <a:solidFill>
                <a:srgbClr val="7030A0"/>
              </a:solidFill>
              <a:latin typeface="+mj-ea"/>
              <a:ea typeface="+mj-ea"/>
            </a:endParaRPr>
          </a:p>
          <a:p>
            <a:pPr algn="ctr">
              <a:lnSpc>
                <a:spcPct val="150000"/>
              </a:lnSpc>
            </a:pPr>
            <a:endParaRPr lang="en-US" altLang="zh-TW" sz="6000" dirty="0">
              <a:solidFill>
                <a:schemeClr val="accent5">
                  <a:lumMod val="75000"/>
                </a:schemeClr>
              </a:solidFill>
              <a:latin typeface="標楷體" panose="03000509000000000000" pitchFamily="65" charset="-120"/>
              <a:ea typeface="全真綜藝體" panose="02010609000101010101" pitchFamily="49" charset="-120"/>
            </a:endParaRPr>
          </a:p>
          <a:p>
            <a:pPr algn="ctr">
              <a:lnSpc>
                <a:spcPct val="150000"/>
              </a:lnSpc>
            </a:pPr>
            <a:r>
              <a:rPr lang="zh-TW" altLang="en-US" sz="6000" b="1" dirty="0">
                <a:solidFill>
                  <a:srgbClr val="7030A0"/>
                </a:solidFill>
                <a:latin typeface="+mj-ea"/>
                <a:ea typeface="+mj-ea"/>
              </a:rPr>
              <a:t>報名系統 操作說明</a:t>
            </a:r>
          </a:p>
        </p:txBody>
      </p:sp>
      <p:pic>
        <p:nvPicPr>
          <p:cNvPr id="10" name="圖片 9" descr="畫面剪輯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49" t="6785" r="4347" b="8758"/>
          <a:stretch/>
        </p:blipFill>
        <p:spPr>
          <a:xfrm>
            <a:off x="1419134" y="2188237"/>
            <a:ext cx="6305732" cy="1256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61336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02604" y="1556792"/>
            <a:ext cx="8568952" cy="3384376"/>
          </a:xfrm>
        </p:spPr>
        <p:txBody>
          <a:bodyPr/>
          <a:lstStyle/>
          <a:p>
            <a:pPr algn="ctr">
              <a:lnSpc>
                <a:spcPts val="5500"/>
              </a:lnSpc>
            </a:pPr>
            <a:r>
              <a:rPr lang="zh-TW" altLang="en-US" sz="4800" b="1" u="sng" dirty="0">
                <a:solidFill>
                  <a:srgbClr val="0070C0"/>
                </a:solidFill>
                <a:latin typeface="+mj-ea"/>
              </a:rPr>
              <a:t>報名日期：</a:t>
            </a:r>
            <a:br>
              <a:rPr lang="en-US" altLang="zh-TW" sz="4800" b="1" u="sng" dirty="0">
                <a:solidFill>
                  <a:srgbClr val="0070C0"/>
                </a:solidFill>
                <a:latin typeface="+mj-ea"/>
              </a:rPr>
            </a:br>
            <a:r>
              <a:rPr lang="en-US" altLang="zh-TW" sz="4800" b="1" u="sng" dirty="0">
                <a:solidFill>
                  <a:srgbClr val="7030A0"/>
                </a:solidFill>
                <a:latin typeface="+mj-ea"/>
              </a:rPr>
              <a:t>115.11.11~115.11.26</a:t>
            </a:r>
            <a:br>
              <a:rPr lang="en-US" altLang="zh-TW" sz="4800" b="1" dirty="0">
                <a:latin typeface="+mj-ea"/>
              </a:rPr>
            </a:br>
            <a:r>
              <a:rPr lang="zh-TW" altLang="en-US" sz="4800" b="1" u="sng" dirty="0">
                <a:solidFill>
                  <a:srgbClr val="0070C0"/>
                </a:solidFill>
                <a:latin typeface="+mj-ea"/>
              </a:rPr>
              <a:t>網路報名及上傳審查資料</a:t>
            </a:r>
            <a:br>
              <a:rPr lang="en-US" altLang="zh-TW" sz="4800" b="1" u="sng" dirty="0">
                <a:solidFill>
                  <a:srgbClr val="0070C0"/>
                </a:solidFill>
                <a:latin typeface="+mj-ea"/>
              </a:rPr>
            </a:br>
            <a:r>
              <a:rPr lang="en-US" altLang="zh-TW" b="1" u="sng" dirty="0">
                <a:solidFill>
                  <a:srgbClr val="CC0099"/>
                </a:solidFill>
                <a:latin typeface="+mj-ea"/>
              </a:rPr>
              <a:t>《</a:t>
            </a:r>
            <a:r>
              <a:rPr lang="zh-TW" altLang="en-US" b="1" u="sng" dirty="0">
                <a:solidFill>
                  <a:srgbClr val="CC0099"/>
                </a:solidFill>
                <a:latin typeface="+mj-ea"/>
              </a:rPr>
              <a:t>藥學系：網路報名及上傳審查資料及報名費</a:t>
            </a:r>
            <a:r>
              <a:rPr lang="en-US" altLang="zh-TW" b="1" u="sng" dirty="0">
                <a:solidFill>
                  <a:srgbClr val="CC0099"/>
                </a:solidFill>
                <a:latin typeface="+mj-ea"/>
              </a:rPr>
              <a:t>(</a:t>
            </a:r>
            <a:r>
              <a:rPr lang="zh-TW" altLang="en-US" b="1" u="sng" dirty="0">
                <a:solidFill>
                  <a:srgbClr val="CC0099"/>
                </a:solidFill>
                <a:latin typeface="+mj-ea"/>
              </a:rPr>
              <a:t>請詳閱報名費及繳費方式</a:t>
            </a:r>
            <a:r>
              <a:rPr lang="en-US" altLang="zh-TW" b="1" u="sng" dirty="0">
                <a:solidFill>
                  <a:srgbClr val="990033"/>
                </a:solidFill>
                <a:latin typeface="+mj-ea"/>
              </a:rPr>
              <a:t>》</a:t>
            </a:r>
            <a:endParaRPr lang="zh-TW" altLang="en-US" b="1" u="sng" dirty="0">
              <a:solidFill>
                <a:srgbClr val="990033"/>
              </a:solidFill>
              <a:latin typeface="+mj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46620" y="332656"/>
            <a:ext cx="8424936" cy="1152128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6600" b="1" dirty="0">
                <a:solidFill>
                  <a:schemeClr val="bg1"/>
                </a:solidFill>
                <a:latin typeface="+mj-ea"/>
                <a:ea typeface="+mj-ea"/>
              </a:rPr>
              <a:t>115</a:t>
            </a:r>
            <a:r>
              <a:rPr lang="zh-TW" altLang="en-US" sz="6600" b="1" dirty="0">
                <a:solidFill>
                  <a:schemeClr val="bg1"/>
                </a:solidFill>
                <a:latin typeface="+mj-ea"/>
                <a:ea typeface="+mj-ea"/>
              </a:rPr>
              <a:t>學年度寒假轉學考</a:t>
            </a:r>
          </a:p>
        </p:txBody>
      </p:sp>
      <p:sp>
        <p:nvSpPr>
          <p:cNvPr id="5" name="文字方塊 4"/>
          <p:cNvSpPr txBox="1"/>
          <p:nvPr/>
        </p:nvSpPr>
        <p:spPr>
          <a:xfrm>
            <a:off x="251520" y="5404022"/>
            <a:ext cx="66247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000" b="1" u="sng" dirty="0">
                <a:solidFill>
                  <a:srgbClr val="0070C0"/>
                </a:solidFill>
                <a:latin typeface="+mj-ea"/>
                <a:ea typeface="+mj-ea"/>
              </a:rPr>
              <a:t>請至慈濟大學首頁：點選</a:t>
            </a:r>
          </a:p>
        </p:txBody>
      </p:sp>
      <p:pic>
        <p:nvPicPr>
          <p:cNvPr id="6" name="圖片 5" descr="畫面剪輯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99" r="4474" b="2634"/>
          <a:stretch/>
        </p:blipFill>
        <p:spPr>
          <a:xfrm>
            <a:off x="6012160" y="5383969"/>
            <a:ext cx="2808312" cy="686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85395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70" t="13359" r="69038" b="48215"/>
          <a:stretch/>
        </p:blipFill>
        <p:spPr bwMode="auto">
          <a:xfrm>
            <a:off x="8730" y="0"/>
            <a:ext cx="9140206" cy="3240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圖片 3" descr="畫面剪輯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00584"/>
            <a:ext cx="9144000" cy="2641007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45455" y="5573564"/>
            <a:ext cx="8853089" cy="1031401"/>
          </a:xfrm>
        </p:spPr>
        <p:txBody>
          <a:bodyPr/>
          <a:lstStyle/>
          <a:p>
            <a:r>
              <a:rPr lang="zh-TW" altLang="en-US" sz="3200" b="1" u="sng" dirty="0">
                <a:solidFill>
                  <a:srgbClr val="0070C0"/>
                </a:solidFill>
                <a:latin typeface="+mj-ea"/>
              </a:rPr>
              <a:t>慈濟大學首頁</a:t>
            </a:r>
            <a:r>
              <a:rPr lang="zh-TW" altLang="en-US" sz="3200" b="1" u="sng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→招生訊息→大學部招生→</a:t>
            </a:r>
            <a:r>
              <a:rPr lang="zh-TW" altLang="en-US" sz="3200" b="1" u="sng" dirty="0">
                <a:solidFill>
                  <a:srgbClr val="0070C0"/>
                </a:solidFill>
                <a:latin typeface="+mj-ea"/>
              </a:rPr>
              <a:t>「寒假轉學考」</a:t>
            </a:r>
            <a:endParaRPr lang="zh-TW" altLang="en-US" sz="3200" b="1" dirty="0">
              <a:latin typeface="+mj-ea"/>
            </a:endParaRPr>
          </a:p>
        </p:txBody>
      </p:sp>
      <p:sp>
        <p:nvSpPr>
          <p:cNvPr id="5" name="框架 4"/>
          <p:cNvSpPr/>
          <p:nvPr/>
        </p:nvSpPr>
        <p:spPr>
          <a:xfrm>
            <a:off x="6229405" y="4077072"/>
            <a:ext cx="2664296" cy="576064"/>
          </a:xfrm>
          <a:prstGeom prst="fram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6" name="圓角矩形 5"/>
          <p:cNvSpPr/>
          <p:nvPr/>
        </p:nvSpPr>
        <p:spPr>
          <a:xfrm>
            <a:off x="1043608" y="1187413"/>
            <a:ext cx="1152128" cy="360040"/>
          </a:xfrm>
          <a:prstGeom prst="roundRect">
            <a:avLst/>
          </a:prstGeom>
          <a:noFill/>
          <a:ln w="44450" cmpd="sng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622706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4089" y="5575377"/>
            <a:ext cx="9289032" cy="1282623"/>
          </a:xfrm>
        </p:spPr>
        <p:txBody>
          <a:bodyPr/>
          <a:lstStyle/>
          <a:p>
            <a:r>
              <a:rPr lang="zh-TW" altLang="en-US" sz="3200" b="1" u="sng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進入慈濟大學招生專區 → </a:t>
            </a:r>
            <a:br>
              <a:rPr lang="en-US" altLang="zh-TW" sz="3200" b="1" u="sng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3200" b="1" u="sng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請點選「二年級報名系統」或「三年級報名系統」</a:t>
            </a:r>
            <a:br>
              <a:rPr lang="zh-TW" altLang="en-US" b="1" u="sng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endParaRPr lang="zh-TW" altLang="en-US" dirty="0"/>
          </a:p>
        </p:txBody>
      </p:sp>
      <p:pic>
        <p:nvPicPr>
          <p:cNvPr id="3" name="圖片 2" descr="畫面剪輯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3" t="14805" b="11987"/>
          <a:stretch/>
        </p:blipFill>
        <p:spPr>
          <a:xfrm>
            <a:off x="14089" y="0"/>
            <a:ext cx="9121130" cy="2019300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2019409"/>
            <a:ext cx="6348824" cy="2984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48640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23528" y="5301208"/>
            <a:ext cx="8424936" cy="1296144"/>
          </a:xfrm>
        </p:spPr>
        <p:txBody>
          <a:bodyPr/>
          <a:lstStyle/>
          <a:p>
            <a:pPr lvl="0"/>
            <a:r>
              <a:rPr lang="zh-TW" altLang="en-US" sz="4000" b="1" u="sng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進入報名系統 → 填寫「身分證號」 → 點選「我要報名」</a:t>
            </a:r>
            <a:br>
              <a:rPr lang="zh-TW" altLang="en-US" b="1" u="sng" dirty="0">
                <a:solidFill>
                  <a:srgbClr val="809EC2">
                    <a:lumMod val="50000"/>
                  </a:srgb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endParaRPr lang="zh-TW" altLang="en-US" dirty="0"/>
          </a:p>
        </p:txBody>
      </p:sp>
      <p:sp>
        <p:nvSpPr>
          <p:cNvPr id="4" name="矩形 3"/>
          <p:cNvSpPr/>
          <p:nvPr/>
        </p:nvSpPr>
        <p:spPr>
          <a:xfrm>
            <a:off x="814339" y="3356992"/>
            <a:ext cx="2808312" cy="2880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9512" y="404664"/>
            <a:ext cx="8712968" cy="4536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圓角矩形 6"/>
          <p:cNvSpPr/>
          <p:nvPr/>
        </p:nvSpPr>
        <p:spPr>
          <a:xfrm>
            <a:off x="683568" y="2348879"/>
            <a:ext cx="2880320" cy="2304257"/>
          </a:xfrm>
          <a:prstGeom prst="roundRect">
            <a:avLst/>
          </a:prstGeom>
          <a:noFill/>
          <a:ln w="889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向右箭號 7"/>
          <p:cNvSpPr/>
          <p:nvPr/>
        </p:nvSpPr>
        <p:spPr>
          <a:xfrm rot="3187047">
            <a:off x="50825" y="1670123"/>
            <a:ext cx="1130499" cy="927643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290875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23528" y="5157192"/>
            <a:ext cx="8496944" cy="1440160"/>
          </a:xfrm>
        </p:spPr>
        <p:txBody>
          <a:bodyPr/>
          <a:lstStyle/>
          <a:p>
            <a:r>
              <a:rPr lang="zh-TW" altLang="en-US" sz="3600" b="1" u="sng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請詳閱個資使用聲明 → 勾選「同意」 → 填寫「密碼、信箱」 → 點選「確定」</a:t>
            </a:r>
            <a:endParaRPr lang="zh-TW" altLang="en-US" sz="3600" b="1" dirty="0"/>
          </a:p>
        </p:txBody>
      </p:sp>
      <p:pic>
        <p:nvPicPr>
          <p:cNvPr id="3" name="圖片 2" descr="畫面剪輯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23"/>
          <a:stretch/>
        </p:blipFill>
        <p:spPr>
          <a:xfrm>
            <a:off x="395536" y="52264"/>
            <a:ext cx="8496944" cy="4975180"/>
          </a:xfrm>
          <a:prstGeom prst="rect">
            <a:avLst/>
          </a:prstGeom>
        </p:spPr>
      </p:pic>
      <p:sp>
        <p:nvSpPr>
          <p:cNvPr id="4" name="圓角矩形 3"/>
          <p:cNvSpPr/>
          <p:nvPr/>
        </p:nvSpPr>
        <p:spPr>
          <a:xfrm>
            <a:off x="3112976" y="3284984"/>
            <a:ext cx="2918048" cy="231651"/>
          </a:xfrm>
          <a:prstGeom prst="round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圓角矩形 4"/>
          <p:cNvSpPr/>
          <p:nvPr/>
        </p:nvSpPr>
        <p:spPr>
          <a:xfrm>
            <a:off x="395536" y="3933056"/>
            <a:ext cx="5112568" cy="864096"/>
          </a:xfrm>
          <a:prstGeom prst="round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095196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29" y="0"/>
            <a:ext cx="9146729" cy="5085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61764" y="5157192"/>
            <a:ext cx="8640960" cy="1152128"/>
          </a:xfrm>
        </p:spPr>
        <p:txBody>
          <a:bodyPr/>
          <a:lstStyle/>
          <a:p>
            <a:r>
              <a:rPr lang="zh-TW" altLang="en-US" sz="4000" b="1" u="sng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請詳閱注意事項 → 勾選「同意」 → 點選「確定」</a:t>
            </a:r>
            <a:endParaRPr lang="zh-TW" altLang="en-US" sz="4000" b="1" dirty="0"/>
          </a:p>
        </p:txBody>
      </p:sp>
      <p:sp>
        <p:nvSpPr>
          <p:cNvPr id="4" name="圓角矩形 3"/>
          <p:cNvSpPr/>
          <p:nvPr/>
        </p:nvSpPr>
        <p:spPr>
          <a:xfrm>
            <a:off x="3550951" y="3873202"/>
            <a:ext cx="1872208" cy="1152128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向右箭號 5"/>
          <p:cNvSpPr/>
          <p:nvPr/>
        </p:nvSpPr>
        <p:spPr>
          <a:xfrm rot="1364244">
            <a:off x="2819963" y="3451621"/>
            <a:ext cx="1100814" cy="843162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799386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985"/>
            <a:ext cx="9143999" cy="5077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2920" y="4985792"/>
            <a:ext cx="9036496" cy="1872208"/>
          </a:xfrm>
        </p:spPr>
        <p:txBody>
          <a:bodyPr/>
          <a:lstStyle/>
          <a:p>
            <a:r>
              <a:rPr lang="zh-TW" altLang="zh-TW" sz="2600" b="1" u="sng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大學在學生、休學生或退學生：請選填「肄業」，肄業年月為原校修業截止的年月</a:t>
            </a:r>
            <a:r>
              <a:rPr lang="en-US" altLang="zh-TW" sz="2600" b="1" u="sng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zh-TW" sz="2600" b="1" u="sng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例如</a:t>
            </a:r>
            <a:r>
              <a:rPr lang="en-US" altLang="zh-TW" sz="2600" b="1" u="sng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115</a:t>
            </a:r>
            <a:r>
              <a:rPr lang="zh-TW" altLang="zh-TW" sz="2600" b="1" u="sng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學年度第</a:t>
            </a:r>
            <a:r>
              <a:rPr lang="en-US" altLang="zh-TW" sz="2600" b="1" u="sng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</a:t>
            </a:r>
            <a:r>
              <a:rPr lang="zh-TW" altLang="zh-TW" sz="2600" b="1" u="sng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學期將轉入</a:t>
            </a:r>
            <a:r>
              <a:rPr lang="zh-TW" altLang="en-US" sz="2600" b="1" u="sng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慈</a:t>
            </a:r>
            <a:r>
              <a:rPr lang="zh-TW" altLang="zh-TW" sz="2600" b="1" u="sng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大，則</a:t>
            </a:r>
            <a:r>
              <a:rPr lang="en-US" altLang="zh-TW" sz="2600" b="1" u="sng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1152</a:t>
            </a:r>
            <a:r>
              <a:rPr lang="zh-TW" altLang="zh-TW" sz="2600" b="1" u="sng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須辦理原校退學，而原校則是修業至</a:t>
            </a:r>
            <a:r>
              <a:rPr lang="en-US" altLang="zh-TW" sz="2600" b="1" u="sng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1151</a:t>
            </a:r>
            <a:r>
              <a:rPr lang="zh-TW" altLang="zh-TW" sz="2600" b="1" u="sng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學期止，故肄業年月為</a:t>
            </a:r>
            <a:r>
              <a:rPr lang="en-US" altLang="zh-TW" sz="2600" b="1" u="sng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1151</a:t>
            </a:r>
            <a:r>
              <a:rPr lang="zh-TW" altLang="zh-TW" sz="2600" b="1" u="sng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學期結束的年月，也就是</a:t>
            </a:r>
            <a:r>
              <a:rPr lang="en-US" altLang="zh-TW" sz="2600" b="1" u="sng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2027</a:t>
            </a:r>
            <a:r>
              <a:rPr lang="zh-TW" altLang="zh-TW" sz="2600" b="1" u="sng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年</a:t>
            </a:r>
            <a:r>
              <a:rPr lang="en-US" altLang="zh-TW" sz="2600" b="1" u="sng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r>
              <a:rPr lang="zh-TW" altLang="zh-TW" sz="2600" b="1" u="sng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月</a:t>
            </a:r>
            <a:r>
              <a:rPr lang="en-US" altLang="zh-TW" sz="2600" b="1" u="sng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zh-TW" sz="2600" b="1" u="sng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。</a:t>
            </a:r>
            <a:endParaRPr lang="zh-TW" altLang="en-US" sz="2600" dirty="0">
              <a:solidFill>
                <a:srgbClr val="0070C0"/>
              </a:solidFill>
            </a:endParaRPr>
          </a:p>
        </p:txBody>
      </p:sp>
      <p:sp>
        <p:nvSpPr>
          <p:cNvPr id="4" name="圓角矩形 3"/>
          <p:cNvSpPr/>
          <p:nvPr/>
        </p:nvSpPr>
        <p:spPr>
          <a:xfrm>
            <a:off x="71560" y="3236429"/>
            <a:ext cx="9072439" cy="1728192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13" name="直線單箭頭接點 12"/>
          <p:cNvCxnSpPr/>
          <p:nvPr/>
        </p:nvCxnSpPr>
        <p:spPr>
          <a:xfrm flipH="1">
            <a:off x="2275620" y="3645024"/>
            <a:ext cx="288032" cy="288032"/>
          </a:xfrm>
          <a:prstGeom prst="straightConnector1">
            <a:avLst/>
          </a:prstGeom>
          <a:ln w="38100">
            <a:solidFill>
              <a:schemeClr val="bg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矩形 9"/>
          <p:cNvSpPr/>
          <p:nvPr/>
        </p:nvSpPr>
        <p:spPr>
          <a:xfrm>
            <a:off x="2554524" y="3205783"/>
            <a:ext cx="3520516" cy="62462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b="1" dirty="0">
                <a:solidFill>
                  <a:schemeClr val="tx1"/>
                </a:solidFill>
                <a:latin typeface="+mj-ea"/>
                <a:ea typeface="+mj-ea"/>
              </a:rPr>
              <a:t>最高學歷請填寫</a:t>
            </a:r>
            <a:r>
              <a:rPr lang="en-US" altLang="zh-TW" b="1" dirty="0">
                <a:solidFill>
                  <a:srgbClr val="FF0000"/>
                </a:solidFill>
                <a:latin typeface="+mj-ea"/>
                <a:ea typeface="+mj-ea"/>
              </a:rPr>
              <a:t>「</a:t>
            </a:r>
            <a:r>
              <a:rPr lang="zh-TW" altLang="en-US" b="1" dirty="0">
                <a:solidFill>
                  <a:srgbClr val="FF0000"/>
                </a:solidFill>
                <a:latin typeface="+mj-ea"/>
                <a:ea typeface="+mj-ea"/>
              </a:rPr>
              <a:t>現」</a:t>
            </a:r>
            <a:r>
              <a:rPr lang="zh-TW" altLang="en-US" b="1" dirty="0">
                <a:solidFill>
                  <a:schemeClr val="tx1"/>
                </a:solidFill>
                <a:latin typeface="+mj-ea"/>
                <a:ea typeface="+mj-ea"/>
              </a:rPr>
              <a:t>就讀學校</a:t>
            </a:r>
            <a:r>
              <a:rPr lang="en-US" altLang="zh-TW" b="1" dirty="0">
                <a:solidFill>
                  <a:schemeClr val="tx1"/>
                </a:solidFill>
                <a:latin typeface="+mj-ea"/>
                <a:ea typeface="+mj-ea"/>
              </a:rPr>
              <a:t>!!</a:t>
            </a:r>
          </a:p>
          <a:p>
            <a:pPr algn="ctr"/>
            <a:r>
              <a:rPr lang="en-US" altLang="zh-TW" b="1" dirty="0">
                <a:solidFill>
                  <a:schemeClr val="tx1"/>
                </a:solidFill>
                <a:latin typeface="+mj-ea"/>
                <a:ea typeface="+mj-ea"/>
              </a:rPr>
              <a:t>(</a:t>
            </a:r>
            <a:r>
              <a:rPr lang="zh-TW" altLang="en-US" b="1" dirty="0">
                <a:solidFill>
                  <a:schemeClr val="tx1"/>
                </a:solidFill>
                <a:latin typeface="+mj-ea"/>
                <a:ea typeface="+mj-ea"/>
              </a:rPr>
              <a:t>請勿填寫高中學歷</a:t>
            </a:r>
            <a:r>
              <a:rPr lang="en-US" altLang="zh-TW" b="1" dirty="0">
                <a:solidFill>
                  <a:schemeClr val="tx1"/>
                </a:solidFill>
                <a:latin typeface="+mj-ea"/>
                <a:ea typeface="+mj-ea"/>
              </a:rPr>
              <a:t>)</a:t>
            </a:r>
          </a:p>
        </p:txBody>
      </p:sp>
      <p:sp>
        <p:nvSpPr>
          <p:cNvPr id="5" name="矩形 4"/>
          <p:cNvSpPr/>
          <p:nvPr/>
        </p:nvSpPr>
        <p:spPr>
          <a:xfrm>
            <a:off x="71560" y="917898"/>
            <a:ext cx="323976" cy="144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576409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6503" y="-1"/>
            <a:ext cx="4859151" cy="5071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4427983" cy="5054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52478" y="5157192"/>
            <a:ext cx="8352928" cy="1512168"/>
          </a:xfrm>
        </p:spPr>
        <p:txBody>
          <a:bodyPr/>
          <a:lstStyle/>
          <a:p>
            <a:r>
              <a:rPr lang="zh-TW" altLang="en-US" sz="3200" b="1" u="sng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請詳細填寫基本資料→選擇「報考學系</a:t>
            </a:r>
            <a:r>
              <a:rPr lang="en-US" altLang="zh-TW" sz="3200" b="1" u="sng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3200" b="1" u="sng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報考多系者請一次勾足欲報考學系至多</a:t>
            </a:r>
            <a:r>
              <a:rPr lang="en-US" altLang="zh-TW" sz="3200" b="1" u="sng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</a:t>
            </a:r>
            <a:r>
              <a:rPr lang="zh-TW" altLang="en-US" sz="3200" b="1" u="sng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個系組</a:t>
            </a:r>
            <a:r>
              <a:rPr lang="en-US" altLang="zh-TW" sz="3200" b="1" u="sng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3200" b="1" u="sng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」→ 「資料存檔」→ 點選「確定」。</a:t>
            </a:r>
            <a:endParaRPr lang="zh-TW" altLang="en-US" sz="3200" dirty="0">
              <a:solidFill>
                <a:srgbClr val="0070C0"/>
              </a:solidFill>
            </a:endParaRPr>
          </a:p>
        </p:txBody>
      </p:sp>
      <p:pic>
        <p:nvPicPr>
          <p:cNvPr id="8" name="圖片 7" descr="畫面剪輯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4183" y="3472715"/>
            <a:ext cx="2272314" cy="82809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向右箭號 8"/>
          <p:cNvSpPr/>
          <p:nvPr/>
        </p:nvSpPr>
        <p:spPr>
          <a:xfrm rot="17693410">
            <a:off x="6617995" y="4229872"/>
            <a:ext cx="829072" cy="434173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" name="矩形 2"/>
          <p:cNvSpPr/>
          <p:nvPr/>
        </p:nvSpPr>
        <p:spPr>
          <a:xfrm>
            <a:off x="41057" y="291253"/>
            <a:ext cx="263774" cy="4571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895695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5096" y="5157192"/>
            <a:ext cx="8784976" cy="1512168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zh-TW" altLang="en-US" b="1" u="sng" dirty="0">
                <a:solidFill>
                  <a:srgbClr val="0070C0"/>
                </a:solidFill>
              </a:rPr>
              <a:t>再次確認基本資料及報考學系均填寫無誤→勾選</a:t>
            </a:r>
            <a:r>
              <a:rPr lang="zh-TW" altLang="en-US" b="1" u="sng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「進行下一步」→點選「我要報名」</a:t>
            </a:r>
            <a:br>
              <a:rPr lang="en-US" altLang="zh-TW" b="1" u="sng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※</a:t>
            </a:r>
            <a:r>
              <a:rPr lang="zh-TW" altLang="en-US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按下「確定」後資料將被封鎖無法再修改</a:t>
            </a:r>
            <a:r>
              <a:rPr lang="en-US" altLang="zh-TW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!!</a:t>
            </a:r>
            <a:endParaRPr lang="zh-TW" altLang="en-US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511" y="0"/>
            <a:ext cx="9164191" cy="5085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512" r="1693" b="5233"/>
          <a:stretch/>
        </p:blipFill>
        <p:spPr bwMode="auto">
          <a:xfrm>
            <a:off x="4567584" y="3140968"/>
            <a:ext cx="4148137" cy="1200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向下箭號 3"/>
          <p:cNvSpPr/>
          <p:nvPr/>
        </p:nvSpPr>
        <p:spPr>
          <a:xfrm rot="20104265">
            <a:off x="3167844" y="3906784"/>
            <a:ext cx="648072" cy="755705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圓角矩形 4"/>
          <p:cNvSpPr/>
          <p:nvPr/>
        </p:nvSpPr>
        <p:spPr>
          <a:xfrm>
            <a:off x="3491880" y="4509120"/>
            <a:ext cx="2304256" cy="57606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216313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8101" y="764704"/>
            <a:ext cx="9180513" cy="375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23528" y="5085184"/>
            <a:ext cx="8280920" cy="1440160"/>
          </a:xfrm>
        </p:spPr>
        <p:txBody>
          <a:bodyPr/>
          <a:lstStyle/>
          <a:p>
            <a:r>
              <a:rPr lang="zh-TW" altLang="en-US" sz="3200" b="1" u="sng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在此頁面點選「填寫備審資料」上傳報考之系所需求書審資料。</a:t>
            </a:r>
            <a:endParaRPr lang="zh-TW" altLang="en-US" sz="3200" dirty="0">
              <a:solidFill>
                <a:srgbClr val="0070C0"/>
              </a:solidFill>
            </a:endParaRPr>
          </a:p>
        </p:txBody>
      </p:sp>
      <p:sp>
        <p:nvSpPr>
          <p:cNvPr id="4" name="圓角矩形 3"/>
          <p:cNvSpPr/>
          <p:nvPr/>
        </p:nvSpPr>
        <p:spPr>
          <a:xfrm>
            <a:off x="5652120" y="2381270"/>
            <a:ext cx="1440160" cy="1224136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向右箭號 4"/>
          <p:cNvSpPr/>
          <p:nvPr/>
        </p:nvSpPr>
        <p:spPr>
          <a:xfrm rot="7360106">
            <a:off x="6581366" y="2058523"/>
            <a:ext cx="804195" cy="594445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558313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1" y="-5639"/>
            <a:ext cx="8712967" cy="50405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97116" y="5157192"/>
            <a:ext cx="8567372" cy="1224136"/>
          </a:xfrm>
        </p:spPr>
        <p:txBody>
          <a:bodyPr/>
          <a:lstStyle/>
          <a:p>
            <a:r>
              <a:rPr lang="zh-TW" altLang="en-US" sz="3200" b="1" u="sng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點選「上傳佐證資料」上傳報考之系所需求書審資料，再點選「資料存檔」  。</a:t>
            </a:r>
            <a:endParaRPr lang="zh-TW" altLang="en-US" sz="3200" dirty="0">
              <a:solidFill>
                <a:srgbClr val="0070C0"/>
              </a:solidFill>
            </a:endParaRPr>
          </a:p>
        </p:txBody>
      </p:sp>
      <p:sp>
        <p:nvSpPr>
          <p:cNvPr id="6" name="圓角矩形 5"/>
          <p:cNvSpPr/>
          <p:nvPr/>
        </p:nvSpPr>
        <p:spPr>
          <a:xfrm>
            <a:off x="792559" y="1527061"/>
            <a:ext cx="4499521" cy="2766035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向右箭號 6"/>
          <p:cNvSpPr/>
          <p:nvPr/>
        </p:nvSpPr>
        <p:spPr>
          <a:xfrm rot="10800000">
            <a:off x="4716016" y="1866569"/>
            <a:ext cx="936104" cy="648072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文字方塊 7"/>
          <p:cNvSpPr txBox="1"/>
          <p:nvPr/>
        </p:nvSpPr>
        <p:spPr>
          <a:xfrm>
            <a:off x="5436096" y="2420888"/>
            <a:ext cx="35283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000" b="1" u="sng" dirty="0">
                <a:solidFill>
                  <a:srgbClr val="FF0000"/>
                </a:solidFill>
                <a:latin typeface="+mj-ea"/>
                <a:ea typeface="+mj-ea"/>
              </a:rPr>
              <a:t>單一書審項目可上傳多個檔案</a:t>
            </a:r>
            <a:endParaRPr lang="en-US" altLang="zh-TW" sz="2000" b="1" u="sng" dirty="0">
              <a:solidFill>
                <a:srgbClr val="FF0000"/>
              </a:solidFill>
              <a:latin typeface="+mj-ea"/>
              <a:ea typeface="+mj-ea"/>
            </a:endParaRPr>
          </a:p>
          <a:p>
            <a:r>
              <a:rPr lang="zh-TW" altLang="en-US" sz="2000" b="1" u="sng" dirty="0">
                <a:solidFill>
                  <a:srgbClr val="FF0000"/>
                </a:solidFill>
                <a:latin typeface="+mj-ea"/>
                <a:ea typeface="+mj-ea"/>
              </a:rPr>
              <a:t>單一</a:t>
            </a:r>
            <a:r>
              <a:rPr lang="en-US" altLang="zh-TW" sz="2000" b="1" u="sng" dirty="0">
                <a:solidFill>
                  <a:srgbClr val="FF0000"/>
                </a:solidFill>
                <a:latin typeface="+mj-ea"/>
                <a:ea typeface="+mj-ea"/>
              </a:rPr>
              <a:t>PDF</a:t>
            </a:r>
            <a:r>
              <a:rPr lang="zh-TW" altLang="en-US" sz="2000" b="1" u="sng" dirty="0">
                <a:solidFill>
                  <a:srgbClr val="FF0000"/>
                </a:solidFill>
                <a:latin typeface="+mj-ea"/>
                <a:ea typeface="+mj-ea"/>
              </a:rPr>
              <a:t>檔請勿超過</a:t>
            </a:r>
            <a:r>
              <a:rPr lang="en-US" altLang="zh-TW" sz="2000" b="1" u="sng" dirty="0">
                <a:solidFill>
                  <a:srgbClr val="FF0000"/>
                </a:solidFill>
                <a:latin typeface="+mj-ea"/>
                <a:ea typeface="+mj-ea"/>
              </a:rPr>
              <a:t>4M</a:t>
            </a:r>
            <a:endParaRPr lang="zh-TW" altLang="en-US" sz="2000" b="1" u="sng" dirty="0">
              <a:solidFill>
                <a:srgbClr val="FF0000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0977906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177"/>
            <a:ext cx="9032701" cy="497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30052" y="4997227"/>
            <a:ext cx="8640960" cy="1584176"/>
          </a:xfrm>
        </p:spPr>
        <p:txBody>
          <a:bodyPr/>
          <a:lstStyle/>
          <a:p>
            <a:r>
              <a:rPr lang="zh-TW" altLang="en-US" b="1" u="sng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檢查上傳之書審資料是否完整，可選「重回資料編輯」回上一頁修改；若是確認完成，請勾選「確認無誤，進行下一步」且點選「確定」完成報名資料上傳。</a:t>
            </a:r>
            <a:endParaRPr lang="zh-TW" altLang="en-US" dirty="0">
              <a:solidFill>
                <a:srgbClr val="0070C0"/>
              </a:solidFill>
            </a:endParaRPr>
          </a:p>
        </p:txBody>
      </p:sp>
      <p:sp>
        <p:nvSpPr>
          <p:cNvPr id="4" name="圓角矩形 3"/>
          <p:cNvSpPr/>
          <p:nvPr/>
        </p:nvSpPr>
        <p:spPr>
          <a:xfrm>
            <a:off x="3158462" y="3993888"/>
            <a:ext cx="3006588" cy="947936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7974" y="3015439"/>
            <a:ext cx="3534916" cy="881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向右箭號 4"/>
          <p:cNvSpPr/>
          <p:nvPr/>
        </p:nvSpPr>
        <p:spPr>
          <a:xfrm rot="3010696">
            <a:off x="2923077" y="3673979"/>
            <a:ext cx="828303" cy="558398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715341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endParaRPr lang="zh-TW" altLang="en-US" dirty="0"/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619" y="-113857"/>
            <a:ext cx="8304762" cy="5271049"/>
          </a:xfrm>
          <a:prstGeom prst="rect">
            <a:avLst/>
          </a:prstGeom>
          <a:solidFill>
            <a:srgbClr val="62E662"/>
          </a:solidFill>
        </p:spPr>
      </p:pic>
      <p:sp>
        <p:nvSpPr>
          <p:cNvPr id="7" name="向右箭號 6"/>
          <p:cNvSpPr/>
          <p:nvPr/>
        </p:nvSpPr>
        <p:spPr>
          <a:xfrm rot="12963385">
            <a:off x="3779328" y="647715"/>
            <a:ext cx="569782" cy="393392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矩形 7"/>
          <p:cNvSpPr/>
          <p:nvPr/>
        </p:nvSpPr>
        <p:spPr>
          <a:xfrm>
            <a:off x="4283968" y="800030"/>
            <a:ext cx="2754238" cy="423140"/>
          </a:xfrm>
          <a:prstGeom prst="rect">
            <a:avLst/>
          </a:prstGeom>
          <a:solidFill>
            <a:srgbClr val="FFFF00"/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1400" b="1" dirty="0">
                <a:solidFill>
                  <a:srgbClr val="FF0000"/>
                </a:solidFill>
                <a:latin typeface="+mj-ea"/>
                <a:ea typeface="+mj-ea"/>
              </a:rPr>
              <a:t>下回再登入，就會顯示此排文字</a:t>
            </a:r>
          </a:p>
        </p:txBody>
      </p:sp>
      <p:sp>
        <p:nvSpPr>
          <p:cNvPr id="9" name="圓角矩形 8"/>
          <p:cNvSpPr/>
          <p:nvPr/>
        </p:nvSpPr>
        <p:spPr>
          <a:xfrm>
            <a:off x="2548287" y="4709236"/>
            <a:ext cx="4047426" cy="504055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向下箭號 9"/>
          <p:cNvSpPr/>
          <p:nvPr/>
        </p:nvSpPr>
        <p:spPr>
          <a:xfrm rot="2490306">
            <a:off x="5946812" y="3746566"/>
            <a:ext cx="783734" cy="951810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標題 1"/>
          <p:cNvSpPr txBox="1">
            <a:spLocks/>
          </p:cNvSpPr>
          <p:nvPr/>
        </p:nvSpPr>
        <p:spPr>
          <a:xfrm>
            <a:off x="226946" y="5269391"/>
            <a:ext cx="8712968" cy="150476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sz="2600" b="1" u="sng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若報考超過一個系所，選擇回上一頁，可以檢查上傳報考之系皆為「報名狀態檢查」，都會連結至本頁，即</a:t>
            </a:r>
            <a:r>
              <a:rPr lang="zh-TW" altLang="en-US" sz="2600" b="1" u="sng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完成報名</a:t>
            </a:r>
            <a:r>
              <a:rPr lang="zh-TW" altLang="en-US" sz="2600" b="1" u="sng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r>
              <a:rPr lang="en-US" altLang="zh-TW" sz="2600" b="1" u="sng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※</a:t>
            </a:r>
            <a:r>
              <a:rPr lang="zh-TW" altLang="en-US" sz="2600" b="1" u="sng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系統也會自動發送完成報名信件至考生信箱。</a:t>
            </a:r>
            <a:endParaRPr lang="zh-TW" altLang="en-US" sz="2600" dirty="0">
              <a:solidFill>
                <a:srgbClr val="0070C0"/>
              </a:solidFill>
            </a:endParaRPr>
          </a:p>
        </p:txBody>
      </p:sp>
      <p:sp>
        <p:nvSpPr>
          <p:cNvPr id="4" name="圓角矩形 3"/>
          <p:cNvSpPr/>
          <p:nvPr/>
        </p:nvSpPr>
        <p:spPr>
          <a:xfrm>
            <a:off x="4283968" y="125688"/>
            <a:ext cx="1008112" cy="144016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6360084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佈景主題1">
  <a:themeElements>
    <a:clrScheme name="宣紙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角度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角度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佈景主題1</Template>
  <TotalTime>1352</TotalTime>
  <Words>492</Words>
  <Application>Microsoft Office PowerPoint</Application>
  <PresentationFormat>如螢幕大小 (4:3)</PresentationFormat>
  <Paragraphs>23</Paragraphs>
  <Slides>14</Slides>
  <Notes>3</Notes>
  <HiddenSlides>0</HiddenSlides>
  <MMClips>0</MMClips>
  <ScaleCrop>false</ScaleCrop>
  <HeadingPairs>
    <vt:vector size="6" baseType="variant">
      <vt:variant>
        <vt:lpstr>使用字型</vt:lpstr>
      </vt:variant>
      <vt:variant>
        <vt:i4>7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14</vt:i4>
      </vt:variant>
    </vt:vector>
  </HeadingPairs>
  <TitlesOfParts>
    <vt:vector size="22" baseType="lpstr">
      <vt:lpstr>微軟正黑體</vt:lpstr>
      <vt:lpstr>標楷體</vt:lpstr>
      <vt:lpstr>Arial</vt:lpstr>
      <vt:lpstr>Calibri</vt:lpstr>
      <vt:lpstr>Franklin Gothic Book</vt:lpstr>
      <vt:lpstr>Franklin Gothic Medium</vt:lpstr>
      <vt:lpstr>Wingdings</vt:lpstr>
      <vt:lpstr>佈景主題1</vt:lpstr>
      <vt:lpstr>PowerPoint 簡報</vt:lpstr>
      <vt:lpstr>報名日期： 115.11.11~115.11.26 網路報名及上傳審查資料 《藥學系：網路報名及上傳審查資料及報名費(請詳閱報名費及繳費方式》</vt:lpstr>
      <vt:lpstr>慈濟大學首頁→招生訊息→大學部招生→「寒假轉學考」</vt:lpstr>
      <vt:lpstr>進入慈濟大學招生專區 →  請點選「二年級報名系統」或「三年級報名系統」 </vt:lpstr>
      <vt:lpstr>進入報名系統 → 填寫「身分證號」 → 點選「我要報名」 </vt:lpstr>
      <vt:lpstr>請詳閱個資使用聲明 → 勾選「同意」 → 填寫「密碼、信箱」 → 點選「確定」</vt:lpstr>
      <vt:lpstr>請詳閱注意事項 → 勾選「同意」 → 點選「確定」</vt:lpstr>
      <vt:lpstr>大學在學生、休學生或退學生：請選填「肄業」，肄業年月為原校修業截止的年月(例如115學年度第2學期將轉入慈大，則1152須辦理原校退學，而原校則是修業至1151學期止，故肄業年月為1151學期結束的年月，也就是2027年1月) 。</vt:lpstr>
      <vt:lpstr>請詳細填寫基本資料→選擇「報考學系(報考多系者請一次勾足欲報考學系至多3個系組)」→ 「資料存檔」→ 點選「確定」。</vt:lpstr>
      <vt:lpstr>再次確認基本資料及報考學系均填寫無誤→勾選「進行下一步」→點選「我要報名」 ※按下「確定」後資料將被封鎖無法再修改!!</vt:lpstr>
      <vt:lpstr>在此頁面點選「填寫備審資料」上傳報考之系所需求書審資料。</vt:lpstr>
      <vt:lpstr>點選「上傳佐證資料」上傳報考之系所需求書審資料，再點選「資料存檔」  。</vt:lpstr>
      <vt:lpstr>檢查上傳之書審資料是否完整，可選「重回資料編輯」回上一頁修改；若是確認完成，請勾選「確認無誤，進行下一步」且點選「確定」完成報名資料上傳。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TCU-4921</dc:creator>
  <cp:lastModifiedBy>user</cp:lastModifiedBy>
  <cp:revision>76</cp:revision>
  <dcterms:created xsi:type="dcterms:W3CDTF">2022-10-26T00:02:02Z</dcterms:created>
  <dcterms:modified xsi:type="dcterms:W3CDTF">2026-10-20T00:29:15Z</dcterms:modified>
</cp:coreProperties>
</file>